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0" r:id="rId2"/>
    <p:sldId id="271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1B0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7EC0730-8C39-4E7A-B5D9-EFF9071E5AAA}" type="datetimeFigureOut">
              <a:rPr lang="en-US" smtClean="0"/>
              <a:pPr/>
              <a:t>12/2/2021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3F58C9-578A-4BFF-A28B-F39D37FE2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EC0730-8C39-4E7A-B5D9-EFF9071E5AAA}" type="datetimeFigureOut">
              <a:rPr lang="en-US" smtClean="0"/>
              <a:pPr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F58C9-578A-4BFF-A28B-F39D37FE2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EC0730-8C39-4E7A-B5D9-EFF9071E5AAA}" type="datetimeFigureOut">
              <a:rPr lang="en-US" smtClean="0"/>
              <a:pPr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F58C9-578A-4BFF-A28B-F39D37FE2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EC0730-8C39-4E7A-B5D9-EFF9071E5AAA}" type="datetimeFigureOut">
              <a:rPr lang="en-US" smtClean="0"/>
              <a:pPr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F58C9-578A-4BFF-A28B-F39D37FE24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EC0730-8C39-4E7A-B5D9-EFF9071E5AAA}" type="datetimeFigureOut">
              <a:rPr lang="en-US" smtClean="0"/>
              <a:pPr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F58C9-578A-4BFF-A28B-F39D37FE24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EC0730-8C39-4E7A-B5D9-EFF9071E5AAA}" type="datetimeFigureOut">
              <a:rPr lang="en-US" smtClean="0"/>
              <a:pPr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F58C9-578A-4BFF-A28B-F39D37FE24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EC0730-8C39-4E7A-B5D9-EFF9071E5AAA}" type="datetimeFigureOut">
              <a:rPr lang="en-US" smtClean="0"/>
              <a:pPr/>
              <a:t>12/2/2021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F58C9-578A-4BFF-A28B-F39D37FE2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EC0730-8C39-4E7A-B5D9-EFF9071E5AAA}" type="datetimeFigureOut">
              <a:rPr lang="en-US" smtClean="0"/>
              <a:pPr/>
              <a:t>12/2/2021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F58C9-578A-4BFF-A28B-F39D37FE24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EC0730-8C39-4E7A-B5D9-EFF9071E5AAA}" type="datetimeFigureOut">
              <a:rPr lang="en-US" smtClean="0"/>
              <a:pPr/>
              <a:t>12/2/2021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F58C9-578A-4BFF-A28B-F39D37FE2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7EC0730-8C39-4E7A-B5D9-EFF9071E5AAA}" type="datetimeFigureOut">
              <a:rPr lang="en-US" smtClean="0"/>
              <a:pPr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F58C9-578A-4BFF-A28B-F39D37FE2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7EC0730-8C39-4E7A-B5D9-EFF9071E5AAA}" type="datetimeFigureOut">
              <a:rPr lang="en-US" smtClean="0"/>
              <a:pPr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3F58C9-578A-4BFF-A28B-F39D37FE24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7EC0730-8C39-4E7A-B5D9-EFF9071E5AAA}" type="datetimeFigureOut">
              <a:rPr lang="en-US" smtClean="0"/>
              <a:pPr/>
              <a:t>12/2/2021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93F58C9-578A-4BFF-A28B-F39D37FE2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3"/>
          <p:cNvSpPr>
            <a:spLocks noChangeArrowheads="1"/>
          </p:cNvSpPr>
          <p:nvPr/>
        </p:nvSpPr>
        <p:spPr bwMode="auto">
          <a:xfrm>
            <a:off x="0" y="0"/>
            <a:ext cx="8115300" cy="2971800"/>
          </a:xfrm>
          <a:prstGeom prst="wave">
            <a:avLst>
              <a:gd name="adj1" fmla="val 13005"/>
              <a:gd name="adj2" fmla="val 557"/>
            </a:avLst>
          </a:prstGeom>
          <a:solidFill>
            <a:srgbClr val="FFFFCC"/>
          </a:solidFill>
          <a:ln w="9525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altLang="en-US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</a:endParaRPr>
          </a:p>
          <a:p>
            <a:pPr algn="ctr" eaLnBrk="1" hangingPunct="1"/>
            <a:endParaRPr lang="en-US" altLang="en-US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</a:endParaRPr>
          </a:p>
          <a:p>
            <a:pPr algn="ctr" eaLnBrk="1" hangingPunct="1"/>
            <a:r>
              <a:rPr lang="en-US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</a:rPr>
              <a:t>WELCOME  </a:t>
            </a:r>
            <a:endParaRPr lang="en-US" alt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</a:endParaRPr>
          </a:p>
          <a:p>
            <a:pPr algn="ctr" eaLnBrk="1" hangingPunct="1"/>
            <a:r>
              <a:rPr lang="en-US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</a:rPr>
              <a:t>&amp;</a:t>
            </a:r>
          </a:p>
          <a:p>
            <a:pPr algn="ctr" eaLnBrk="1" hangingPunct="1"/>
            <a:r>
              <a:rPr lang="en-US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</a:rPr>
              <a:t>GREETINGS FOR HEALTH AND HAPPINESS</a:t>
            </a:r>
          </a:p>
          <a:p>
            <a:pPr algn="ctr" eaLnBrk="1" hangingPunct="1"/>
            <a:r>
              <a:rPr lang="en-US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</a:rPr>
              <a:t>TO THE</a:t>
            </a:r>
          </a:p>
          <a:p>
            <a:pPr algn="ctr" eaLnBrk="1" hangingPunct="1"/>
            <a:endParaRPr lang="en-US" alt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</a:endParaRPr>
          </a:p>
          <a:p>
            <a:pPr algn="ctr" eaLnBrk="1" hangingPunct="1"/>
            <a:r>
              <a:rPr lang="en-US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</a:rPr>
              <a:t>  </a:t>
            </a:r>
            <a:endParaRPr lang="en-US" alt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00200" y="1905000"/>
            <a:ext cx="4648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6796" dir="1593903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 eaLnBrk="1" hangingPunct="1"/>
            <a:endParaRPr lang="en-US" altLang="en-US" sz="4400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3076" name="WordArt 5"/>
          <p:cNvSpPr>
            <a:spLocks noChangeArrowheads="1" noChangeShapeType="1" noTextEdit="1"/>
          </p:cNvSpPr>
          <p:nvPr/>
        </p:nvSpPr>
        <p:spPr bwMode="auto">
          <a:xfrm>
            <a:off x="457200" y="838200"/>
            <a:ext cx="3886200" cy="754063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endParaRPr lang="en-US" sz="3600" kern="10" spc="-360">
              <a:ln w="12700">
                <a:solidFill>
                  <a:srgbClr val="FF3300"/>
                </a:solidFill>
                <a:round/>
                <a:headEnd/>
                <a:tailEnd/>
              </a:ln>
              <a:solidFill>
                <a:srgbClr val="FF3300"/>
              </a:solidFill>
              <a:effectLst>
                <a:outerShdw dist="96720" dir="20208085" algn="ctr" rotWithShape="0">
                  <a:srgbClr val="000099"/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42900" y="2705100"/>
            <a:ext cx="8001000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altLang="en-US" sz="3600" b="1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chemeClr val="bg1"/>
                </a:solidFill>
                <a:latin typeface="Times New Roman" pitchFamily="18" charset="0"/>
              </a:rPr>
              <a:t>DEPARTMENT  OF  YOGIC SCIENCE AND HUMAN CONSCIOUSNESS</a:t>
            </a:r>
            <a:r>
              <a:rPr lang="en-US" altLang="en-US" sz="4000" b="1" dirty="0">
                <a:latin typeface="Times New Roman" pitchFamily="18" charset="0"/>
              </a:rPr>
              <a:t/>
            </a:r>
            <a:br>
              <a:rPr lang="en-US" altLang="en-US" sz="4000" b="1" dirty="0">
                <a:latin typeface="Times New Roman" pitchFamily="18" charset="0"/>
              </a:rPr>
            </a:br>
            <a:endParaRPr lang="en-US" altLang="en-US" sz="4000" b="1" dirty="0">
              <a:solidFill>
                <a:srgbClr val="00B0F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4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pPr lvl="0" algn="just"/>
            <a:r>
              <a:rPr lang="en-US" sz="2400" dirty="0">
                <a:solidFill>
                  <a:srgbClr val="002060"/>
                </a:solidFill>
              </a:rPr>
              <a:t>Organizing residential camp for 8-10 days at Vivekananda </a:t>
            </a:r>
            <a:r>
              <a:rPr lang="en-US" sz="2400" dirty="0" smtClean="0">
                <a:solidFill>
                  <a:srgbClr val="002060"/>
                </a:solidFill>
              </a:rPr>
              <a:t>YogaAnusandhanaSansthan,Bangalore </a:t>
            </a:r>
            <a:r>
              <a:rPr lang="en-US" sz="2400" dirty="0">
                <a:solidFill>
                  <a:srgbClr val="002060"/>
                </a:solidFill>
              </a:rPr>
              <a:t>for the students for in-depth study of yoga therapy. </a:t>
            </a:r>
          </a:p>
          <a:p>
            <a:pPr lvl="0"/>
            <a:r>
              <a:rPr lang="en-US" sz="2400" dirty="0">
                <a:solidFill>
                  <a:srgbClr val="002060"/>
                </a:solidFill>
              </a:rPr>
              <a:t>To organize classes for the National Eligibility Test. </a:t>
            </a:r>
          </a:p>
          <a:p>
            <a:pPr lvl="0"/>
            <a:r>
              <a:rPr lang="en-US" sz="2400" dirty="0">
                <a:solidFill>
                  <a:srgbClr val="002060"/>
                </a:solidFill>
              </a:rPr>
              <a:t>Organizing seminars/webinars. </a:t>
            </a:r>
          </a:p>
          <a:p>
            <a:pPr lvl="0"/>
            <a:r>
              <a:rPr lang="en-US" sz="2400" dirty="0">
                <a:solidFill>
                  <a:srgbClr val="002060"/>
                </a:solidFill>
              </a:rPr>
              <a:t>Organizing Yoga (Female/Male) Sports Competition. </a:t>
            </a:r>
          </a:p>
          <a:p>
            <a:pPr lvl="0"/>
            <a:r>
              <a:rPr lang="en-US" sz="2400" dirty="0">
                <a:solidFill>
                  <a:srgbClr val="002060"/>
                </a:solidFill>
              </a:rPr>
              <a:t>Organizing workshop for new yoga systems.</a:t>
            </a:r>
          </a:p>
          <a:p>
            <a:pPr lvl="0"/>
            <a:r>
              <a:rPr lang="en-US" sz="2400" dirty="0">
                <a:solidFill>
                  <a:srgbClr val="002060"/>
                </a:solidFill>
              </a:rPr>
              <a:t>Organizing lecture series of eminent scholars</a:t>
            </a:r>
            <a:r>
              <a:rPr lang="en-US" dirty="0"/>
              <a:t>.</a:t>
            </a:r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/>
            </a:r>
            <a:br>
              <a:rPr lang="en-US" sz="3200" b="1" dirty="0" smtClean="0">
                <a:solidFill>
                  <a:srgbClr val="00B050"/>
                </a:solidFill>
              </a:rPr>
            </a:br>
            <a:r>
              <a:rPr lang="en-US" sz="3200" b="1" dirty="0" smtClean="0">
                <a:solidFill>
                  <a:srgbClr val="00B050"/>
                </a:solidFill>
              </a:rPr>
              <a:t>Activities </a:t>
            </a:r>
            <a:r>
              <a:rPr lang="en-US" sz="3200" b="1" dirty="0" smtClean="0">
                <a:solidFill>
                  <a:srgbClr val="00B050"/>
                </a:solidFill>
              </a:rPr>
              <a:t>of the Department</a:t>
            </a:r>
            <a:r>
              <a:rPr lang="en-US" sz="3200" dirty="0" smtClean="0">
                <a:solidFill>
                  <a:srgbClr val="00B050"/>
                </a:solidFill>
              </a:rPr>
              <a:t/>
            </a:r>
            <a:br>
              <a:rPr lang="en-US" sz="3200" dirty="0" smtClean="0">
                <a:solidFill>
                  <a:srgbClr val="00B050"/>
                </a:solidFill>
              </a:rPr>
            </a:br>
            <a:endParaRPr lang="en-US" sz="32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Autofit/>
          </a:bodyPr>
          <a:lstStyle/>
          <a:p>
            <a:pPr lvl="0" algn="just"/>
            <a:r>
              <a:rPr lang="en-US" sz="2400" dirty="0" smtClean="0">
                <a:solidFill>
                  <a:srgbClr val="002060"/>
                </a:solidFill>
              </a:rPr>
              <a:t>Every year International Yoga Day celebration was organized</a:t>
            </a:r>
          </a:p>
          <a:p>
            <a:pPr lvl="0"/>
            <a:r>
              <a:rPr lang="en-US" sz="2400" dirty="0" smtClean="0">
                <a:solidFill>
                  <a:srgbClr val="002060"/>
                </a:solidFill>
              </a:rPr>
              <a:t>Organized Constitution Day, Non-violence Day, Martyrs Day etc.</a:t>
            </a:r>
          </a:p>
          <a:p>
            <a:pPr lvl="0" algn="just"/>
            <a:r>
              <a:rPr lang="en-US" sz="2400" dirty="0" smtClean="0">
                <a:solidFill>
                  <a:srgbClr val="002060"/>
                </a:solidFill>
              </a:rPr>
              <a:t>Participation in National Service Scheme program. </a:t>
            </a:r>
          </a:p>
          <a:p>
            <a:pPr lvl="0" algn="just"/>
            <a:r>
              <a:rPr lang="en-US" sz="2400" dirty="0" smtClean="0">
                <a:solidFill>
                  <a:srgbClr val="002060"/>
                </a:solidFill>
              </a:rPr>
              <a:t>Active participation in karma yoga  and doing Karma .</a:t>
            </a:r>
          </a:p>
          <a:p>
            <a:pPr lvl="0" algn="just"/>
            <a:r>
              <a:rPr lang="en-US" sz="2400" dirty="0" smtClean="0">
                <a:solidFill>
                  <a:srgbClr val="002060"/>
                </a:solidFill>
              </a:rPr>
              <a:t>Organized Yoga Ananda Fair every year in the Dept. </a:t>
            </a:r>
          </a:p>
          <a:p>
            <a:pPr lvl="0" algn="just"/>
            <a:r>
              <a:rPr lang="en-US" sz="2400" dirty="0" smtClean="0">
                <a:solidFill>
                  <a:srgbClr val="002060"/>
                </a:solidFill>
              </a:rPr>
              <a:t> To give training to develop yoga as a sport.</a:t>
            </a:r>
          </a:p>
          <a:p>
            <a:pPr lvl="0" algn="just"/>
            <a:r>
              <a:rPr lang="en-US" sz="2400" dirty="0" smtClean="0">
                <a:solidFill>
                  <a:srgbClr val="002060"/>
                </a:solidFill>
              </a:rPr>
              <a:t> To conduct the examinations of Yoga Certification Board. 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C000"/>
                </a:solidFill>
              </a:rPr>
              <a:t/>
            </a:r>
            <a:br>
              <a:rPr lang="en-US" sz="3600" b="1" dirty="0" smtClean="0">
                <a:solidFill>
                  <a:srgbClr val="FFC000"/>
                </a:solidFill>
              </a:rPr>
            </a:br>
            <a:r>
              <a:rPr lang="en-US" sz="3600" b="1" dirty="0" smtClean="0">
                <a:solidFill>
                  <a:srgbClr val="FFC000"/>
                </a:solidFill>
              </a:rPr>
              <a:t>Activities </a:t>
            </a:r>
            <a:r>
              <a:rPr lang="en-US" sz="3600" b="1" dirty="0" smtClean="0">
                <a:solidFill>
                  <a:srgbClr val="FFC000"/>
                </a:solidFill>
              </a:rPr>
              <a:t>of the Department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lvl="0" algn="just"/>
            <a:r>
              <a:rPr lang="en-US" sz="2400" dirty="0">
                <a:solidFill>
                  <a:srgbClr val="002060"/>
                </a:solidFill>
              </a:rPr>
              <a:t>To start </a:t>
            </a:r>
            <a:r>
              <a:rPr lang="en-US" sz="2400" dirty="0" err="1" smtClean="0">
                <a:solidFill>
                  <a:srgbClr val="002060"/>
                </a:solidFill>
              </a:rPr>
              <a:t>Ph.D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>
                <a:solidFill>
                  <a:srgbClr val="002060"/>
                </a:solidFill>
              </a:rPr>
              <a:t>program in Yoga Science</a:t>
            </a:r>
            <a:r>
              <a:rPr lang="en-US" sz="2400" dirty="0" smtClean="0">
                <a:solidFill>
                  <a:srgbClr val="002060"/>
                </a:solidFill>
              </a:rPr>
              <a:t>.</a:t>
            </a:r>
          </a:p>
          <a:p>
            <a:pPr lvl="0" algn="just"/>
            <a:endParaRPr lang="en-US" sz="2400" dirty="0">
              <a:solidFill>
                <a:srgbClr val="002060"/>
              </a:solidFill>
            </a:endParaRPr>
          </a:p>
          <a:p>
            <a:pPr lvl="0" algn="just"/>
            <a:r>
              <a:rPr lang="en-US" sz="2400" dirty="0">
                <a:solidFill>
                  <a:srgbClr val="002060"/>
                </a:solidFill>
              </a:rPr>
              <a:t> To establish coordination </a:t>
            </a:r>
            <a:r>
              <a:rPr lang="en-US" sz="2400" dirty="0" smtClean="0">
                <a:solidFill>
                  <a:srgbClr val="002060"/>
                </a:solidFill>
              </a:rPr>
              <a:t>with eminent </a:t>
            </a:r>
            <a:r>
              <a:rPr lang="en-US" sz="2400" dirty="0">
                <a:solidFill>
                  <a:srgbClr val="002060"/>
                </a:solidFill>
              </a:rPr>
              <a:t>hospitals for research in medicine</a:t>
            </a:r>
            <a:r>
              <a:rPr lang="en-US" sz="2400" dirty="0" smtClean="0">
                <a:solidFill>
                  <a:srgbClr val="002060"/>
                </a:solidFill>
              </a:rPr>
              <a:t>.</a:t>
            </a:r>
          </a:p>
          <a:p>
            <a:pPr lvl="0" algn="just"/>
            <a:endParaRPr lang="en-US" sz="2400" dirty="0">
              <a:solidFill>
                <a:srgbClr val="002060"/>
              </a:solidFill>
            </a:endParaRPr>
          </a:p>
          <a:p>
            <a:pPr lvl="0" algn="just"/>
            <a:r>
              <a:rPr lang="en-US" sz="2400" dirty="0">
                <a:solidFill>
                  <a:srgbClr val="002060"/>
                </a:solidFill>
              </a:rPr>
              <a:t>To develop a hospital and research center of the Department of Yoga and Naturopathy so that all sections of the society can get health benefits</a:t>
            </a:r>
            <a:r>
              <a:rPr lang="en-US" sz="2400" dirty="0" smtClean="0">
                <a:solidFill>
                  <a:srgbClr val="002060"/>
                </a:solidFill>
              </a:rPr>
              <a:t>.</a:t>
            </a:r>
          </a:p>
          <a:p>
            <a:pPr lvl="0" algn="just"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 </a:t>
            </a:r>
            <a:endParaRPr lang="en-US" sz="2400" dirty="0">
              <a:solidFill>
                <a:srgbClr val="002060"/>
              </a:solidFill>
            </a:endParaRPr>
          </a:p>
          <a:p>
            <a:pPr lvl="0" algn="just"/>
            <a:r>
              <a:rPr lang="en-US" sz="2400" dirty="0">
                <a:solidFill>
                  <a:srgbClr val="002060"/>
                </a:solidFill>
              </a:rPr>
              <a:t>Coordinating with </a:t>
            </a:r>
            <a:r>
              <a:rPr lang="en-US" sz="2400" dirty="0" smtClean="0">
                <a:solidFill>
                  <a:srgbClr val="002060"/>
                </a:solidFill>
              </a:rPr>
              <a:t>various prestigious </a:t>
            </a:r>
            <a:r>
              <a:rPr lang="en-US" sz="2400" dirty="0">
                <a:solidFill>
                  <a:srgbClr val="002060"/>
                </a:solidFill>
              </a:rPr>
              <a:t>institutions </a:t>
            </a:r>
            <a:r>
              <a:rPr lang="en-US" sz="2400" dirty="0" smtClean="0">
                <a:solidFill>
                  <a:srgbClr val="002060"/>
                </a:solidFill>
              </a:rPr>
              <a:t>of </a:t>
            </a:r>
            <a:r>
              <a:rPr lang="en-US" sz="2400" dirty="0">
                <a:solidFill>
                  <a:srgbClr val="002060"/>
                </a:solidFill>
              </a:rPr>
              <a:t>higher studies for the students.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accent2"/>
                </a:solidFill>
              </a:rPr>
              <a:t>Future plans of the </a:t>
            </a:r>
            <a:r>
              <a:rPr lang="en-US" sz="3600" b="1" dirty="0" smtClean="0">
                <a:solidFill>
                  <a:schemeClr val="accent2"/>
                </a:solidFill>
              </a:rPr>
              <a:t>Department</a:t>
            </a:r>
            <a:r>
              <a:rPr lang="en-US" b="1" dirty="0">
                <a:solidFill>
                  <a:schemeClr val="accent2"/>
                </a:solidFill>
              </a:rPr>
              <a:t>	</a:t>
            </a:r>
            <a:r>
              <a:rPr lang="en-US" dirty="0">
                <a:solidFill>
                  <a:srgbClr val="821B0A"/>
                </a:solidFill>
              </a:rPr>
              <a:t/>
            </a:r>
            <a:br>
              <a:rPr lang="en-US" dirty="0">
                <a:solidFill>
                  <a:srgbClr val="821B0A"/>
                </a:solidFill>
              </a:rPr>
            </a:br>
            <a:endParaRPr lang="en-US" dirty="0">
              <a:solidFill>
                <a:srgbClr val="821B0A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rmAutofit/>
          </a:bodyPr>
          <a:lstStyle/>
          <a:p>
            <a:pPr lvl="0" algn="just"/>
            <a:r>
              <a:rPr lang="en-US" sz="2400" dirty="0" smtClean="0">
                <a:solidFill>
                  <a:srgbClr val="002060"/>
                </a:solidFill>
              </a:rPr>
              <a:t>To promote research on the usefulness of yoga in primary education.</a:t>
            </a:r>
          </a:p>
          <a:p>
            <a:pPr lvl="0" algn="just"/>
            <a:endParaRPr lang="en-US" sz="2400" dirty="0" smtClean="0">
              <a:solidFill>
                <a:srgbClr val="002060"/>
              </a:solidFill>
            </a:endParaRPr>
          </a:p>
          <a:p>
            <a:pPr lvl="0" algn="just"/>
            <a:r>
              <a:rPr lang="en-US" sz="2400" dirty="0" smtClean="0">
                <a:solidFill>
                  <a:srgbClr val="002060"/>
                </a:solidFill>
              </a:rPr>
              <a:t> Efforts for the formation of Yoga and First Aid Cell at the state level. </a:t>
            </a:r>
          </a:p>
          <a:p>
            <a:pPr lvl="0" algn="just"/>
            <a:endParaRPr lang="en-US" sz="2400" dirty="0" smtClean="0">
              <a:solidFill>
                <a:srgbClr val="002060"/>
              </a:solidFill>
            </a:endParaRPr>
          </a:p>
          <a:p>
            <a:pPr lvl="0" algn="just"/>
            <a:r>
              <a:rPr lang="en-US" sz="2400" dirty="0" smtClean="0">
                <a:solidFill>
                  <a:srgbClr val="002060"/>
                </a:solidFill>
              </a:rPr>
              <a:t>To provide employment to skilled yoga instructors in various hospitals, companies, hotels, resorts, schools, departments etc.</a:t>
            </a:r>
          </a:p>
          <a:p>
            <a:pPr lvl="0" algn="just"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 </a:t>
            </a:r>
          </a:p>
          <a:p>
            <a:pPr lvl="0" algn="just"/>
            <a:r>
              <a:rPr lang="en-US" sz="2400" dirty="0" smtClean="0">
                <a:solidFill>
                  <a:srgbClr val="002060"/>
                </a:solidFill>
              </a:rPr>
              <a:t>To make efforts to develop a hospital of Naturopathy and Yoga in the university.</a:t>
            </a:r>
          </a:p>
          <a:p>
            <a:pPr algn="just"/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Future plans of the Department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/>
            </a:r>
            <a:br>
              <a:rPr lang="en-US" smtClean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505200" y="4267200"/>
            <a:ext cx="4989513" cy="10668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THANK YOU</a:t>
            </a:r>
            <a:endParaRPr lang="en-US" sz="4000" dirty="0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514600" y="609600"/>
            <a:ext cx="4419600" cy="32004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458200" cy="981075"/>
          </a:xfrm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>
              <a:defRPr/>
            </a:pPr>
            <a:r>
              <a:rPr lang="en-US" sz="4000" dirty="0" smtClean="0">
                <a:solidFill>
                  <a:srgbClr val="FF0000"/>
                </a:solidFill>
              </a:rPr>
              <a:t>VISION</a:t>
            </a:r>
            <a:r>
              <a:rPr lang="en-US" sz="4000" b="1" dirty="0" smtClean="0">
                <a:solidFill>
                  <a:schemeClr val="bg1"/>
                </a:solidFill>
              </a:rPr>
              <a:t/>
            </a:r>
            <a:br>
              <a:rPr lang="en-US" sz="40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ESTABLISHMENT  </a:t>
            </a:r>
            <a:r>
              <a:rPr lang="en-US" sz="3600" b="1" dirty="0">
                <a:solidFill>
                  <a:schemeClr val="bg1"/>
                </a:solidFill>
              </a:rPr>
              <a:t>OF  YOGA CENTER</a:t>
            </a:r>
            <a:endParaRPr lang="en-US" altLang="en-US" sz="3600" dirty="0">
              <a:solidFill>
                <a:srgbClr val="00FFFF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62075"/>
            <a:ext cx="1143000" cy="695325"/>
          </a:xfrm>
          <a:ln>
            <a:solidFill>
              <a:srgbClr val="000000"/>
            </a:solidFill>
          </a:ln>
        </p:spPr>
        <p:txBody>
          <a:bodyPr>
            <a:normAutofit fontScale="70000" lnSpcReduction="20000"/>
          </a:bodyPr>
          <a:lstStyle/>
          <a:p>
            <a:pPr>
              <a:buFontTx/>
              <a:buNone/>
            </a:pPr>
            <a:r>
              <a:rPr lang="en-US" altLang="en-US" sz="3200" b="1" dirty="0" smtClean="0">
                <a:solidFill>
                  <a:schemeClr val="bg1"/>
                </a:solidFill>
              </a:rPr>
              <a:t>June</a:t>
            </a:r>
          </a:p>
          <a:p>
            <a:pPr>
              <a:buFontTx/>
              <a:buNone/>
            </a:pPr>
            <a:r>
              <a:rPr lang="en-US" altLang="en-US" sz="3200" b="1" dirty="0" smtClean="0">
                <a:solidFill>
                  <a:schemeClr val="bg1"/>
                </a:solidFill>
              </a:rPr>
              <a:t>1996</a:t>
            </a: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1143000" y="1066800"/>
            <a:ext cx="7848600" cy="1981200"/>
          </a:xfrm>
          <a:prstGeom prst="leftArrow">
            <a:avLst>
              <a:gd name="adj1" fmla="val 64130"/>
              <a:gd name="adj2" fmla="val 22287"/>
            </a:avLst>
          </a:prstGeom>
          <a:solidFill>
            <a:schemeClr val="accent1"/>
          </a:solidFill>
          <a:ln w="9525">
            <a:solidFill>
              <a:schemeClr val="tx2">
                <a:lumMod val="40000"/>
                <a:lumOff val="60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sz="32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sz="28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solidFill>
                  <a:srgbClr val="FFFF00"/>
                </a:solidFill>
              </a:rPr>
              <a:t>WAS ESTABLISHED UNDER UGC’s </a:t>
            </a:r>
            <a:r>
              <a:rPr lang="en-US" sz="2000" b="1" dirty="0" smtClean="0">
                <a:solidFill>
                  <a:srgbClr val="FFFF00"/>
                </a:solidFill>
              </a:rPr>
              <a:t> 9</a:t>
            </a:r>
            <a:r>
              <a:rPr lang="en-US" sz="2000" b="1" baseline="30000" dirty="0" smtClean="0">
                <a:solidFill>
                  <a:srgbClr val="FFFF00"/>
                </a:solidFill>
              </a:rPr>
              <a:t>th</a:t>
            </a:r>
            <a:r>
              <a:rPr lang="en-US" sz="2000" b="1" dirty="0" smtClean="0">
                <a:solidFill>
                  <a:srgbClr val="FFFF00"/>
                </a:solidFill>
              </a:rPr>
              <a:t> </a:t>
            </a:r>
            <a:r>
              <a:rPr lang="en-US" sz="2000" b="1" dirty="0" smtClean="0">
                <a:solidFill>
                  <a:srgbClr val="FFFF00"/>
                </a:solidFill>
              </a:rPr>
              <a:t>5 </a:t>
            </a:r>
            <a:r>
              <a:rPr lang="en-US" sz="2000" b="1" dirty="0">
                <a:solidFill>
                  <a:srgbClr val="FFFF00"/>
                </a:solidFill>
              </a:rPr>
              <a:t>YEARS PLAN.</a:t>
            </a:r>
          </a:p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solidFill>
                  <a:srgbClr val="FFFF00"/>
                </a:solidFill>
              </a:rPr>
              <a:t>WAS MOU WITH SWAMI VIVEKANANDA</a:t>
            </a:r>
          </a:p>
          <a:p>
            <a:pPr eaLnBrk="1" hangingPunct="1">
              <a:spcBef>
                <a:spcPct val="20000"/>
              </a:spcBef>
              <a:defRPr/>
            </a:pPr>
            <a:r>
              <a:rPr lang="en-US" sz="2000" b="1" dirty="0">
                <a:solidFill>
                  <a:srgbClr val="FFFF00"/>
                </a:solidFill>
              </a:rPr>
              <a:t>     YOGA ANUSANDHANA SAMSTHANA,</a:t>
            </a:r>
          </a:p>
          <a:p>
            <a:pPr eaLnBrk="1" hangingPunct="1">
              <a:spcBef>
                <a:spcPct val="20000"/>
              </a:spcBef>
              <a:defRPr/>
            </a:pPr>
            <a:r>
              <a:rPr lang="en-US" sz="2000" b="1" dirty="0">
                <a:solidFill>
                  <a:srgbClr val="FFFF00"/>
                </a:solidFill>
              </a:rPr>
              <a:t>BANGALORE.</a:t>
            </a:r>
          </a:p>
          <a:p>
            <a:pPr eaLnBrk="1" hangingPunct="1">
              <a:spcBef>
                <a:spcPct val="20000"/>
              </a:spcBef>
              <a:defRPr/>
            </a:pPr>
            <a:endParaRPr lang="en-US" sz="32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0" y="3048000"/>
            <a:ext cx="8686800" cy="2286000"/>
          </a:xfrm>
          <a:prstGeom prst="leftArrow">
            <a:avLst>
              <a:gd name="adj1" fmla="val 64130"/>
              <a:gd name="adj2" fmla="val 21964"/>
            </a:avLst>
          </a:prstGeom>
          <a:solidFill>
            <a:schemeClr val="accent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endParaRPr lang="en-US" sz="3200" b="1" dirty="0">
              <a:solidFill>
                <a:srgbClr val="FFC000"/>
              </a:solidFill>
            </a:endParaRPr>
          </a:p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b="1" dirty="0" smtClean="0">
                <a:solidFill>
                  <a:srgbClr val="FFFF00"/>
                </a:solidFill>
              </a:rPr>
              <a:t>THE YOGA </a:t>
            </a:r>
            <a:r>
              <a:rPr lang="en-US" sz="2000" b="1" dirty="0">
                <a:solidFill>
                  <a:srgbClr val="FFFF00"/>
                </a:solidFill>
              </a:rPr>
              <a:t>CENTER BECOME A </a:t>
            </a:r>
          </a:p>
          <a:p>
            <a:pPr eaLnBrk="1" hangingPunct="1">
              <a:spcBef>
                <a:spcPct val="20000"/>
              </a:spcBef>
              <a:defRPr/>
            </a:pPr>
            <a:r>
              <a:rPr lang="en-US" sz="2000" b="1" dirty="0">
                <a:solidFill>
                  <a:srgbClr val="FFFF00"/>
                </a:solidFill>
              </a:rPr>
              <a:t>FULL-FLEDGED </a:t>
            </a:r>
            <a:r>
              <a:rPr lang="en-US" sz="2000" b="1" dirty="0" smtClean="0">
                <a:solidFill>
                  <a:srgbClr val="FFFF00"/>
                </a:solidFill>
              </a:rPr>
              <a:t>DEPARTMENT OF</a:t>
            </a:r>
            <a:endParaRPr lang="en-US" sz="2000" b="1" dirty="0">
              <a:solidFill>
                <a:srgbClr val="FFFF00"/>
              </a:solidFill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sz="2800" b="1" i="1" dirty="0">
                <a:solidFill>
                  <a:schemeClr val="bg1"/>
                </a:solidFill>
              </a:rPr>
              <a:t>“Yogic Science and Human Consciousness”.</a:t>
            </a:r>
          </a:p>
          <a:p>
            <a:pPr eaLnBrk="1" hangingPunct="1">
              <a:defRPr/>
            </a:pPr>
            <a:endParaRPr lang="en-US" altLang="en-US" sz="2800" dirty="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3886200"/>
            <a:ext cx="2286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altLang="en-US" sz="3600" b="1">
                <a:solidFill>
                  <a:schemeClr val="bg1"/>
                </a:solidFill>
                <a:latin typeface="Times New Roman" pitchFamily="18" charset="0"/>
              </a:rPr>
              <a:t> </a:t>
            </a:r>
            <a:endParaRPr lang="en-US" altLang="en-US" sz="2800" b="1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103" name="Rectangle 4"/>
          <p:cNvSpPr>
            <a:spLocks noChangeArrowheads="1"/>
          </p:cNvSpPr>
          <p:nvPr/>
        </p:nvSpPr>
        <p:spPr bwMode="auto">
          <a:xfrm>
            <a:off x="2362200" y="2895600"/>
            <a:ext cx="2438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400" b="1" dirty="0">
                <a:solidFill>
                  <a:schemeClr val="bg1"/>
                </a:solidFill>
              </a:rPr>
              <a:t>2006-2007</a:t>
            </a:r>
            <a:endParaRPr lang="en-US" alt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914400" y="5105400"/>
            <a:ext cx="7772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Course Commencement: Wednesday, 1 July, 1998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135563"/>
          </a:xfrm>
        </p:spPr>
        <p:txBody>
          <a:bodyPr>
            <a:noAutofit/>
          </a:bodyPr>
          <a:lstStyle/>
          <a:p>
            <a:pPr lvl="0"/>
            <a:endParaRPr lang="en-US" sz="2400" dirty="0" smtClean="0"/>
          </a:p>
          <a:p>
            <a:pPr lvl="0"/>
            <a:r>
              <a:rPr lang="en-US" sz="2400" dirty="0" smtClean="0">
                <a:solidFill>
                  <a:srgbClr val="002060"/>
                </a:solidFill>
              </a:rPr>
              <a:t>To integrate and promote the ancient </a:t>
            </a:r>
            <a:r>
              <a:rPr lang="en-US" sz="2400" dirty="0">
                <a:solidFill>
                  <a:srgbClr val="002060"/>
                </a:solidFill>
              </a:rPr>
              <a:t>Indian </a:t>
            </a:r>
            <a:r>
              <a:rPr lang="en-US" sz="2400" dirty="0" smtClean="0">
                <a:solidFill>
                  <a:srgbClr val="002060"/>
                </a:solidFill>
              </a:rPr>
              <a:t>style of learning</a:t>
            </a:r>
            <a:r>
              <a:rPr lang="en-US" sz="2400" dirty="0">
                <a:solidFill>
                  <a:srgbClr val="002060"/>
                </a:solidFill>
              </a:rPr>
              <a:t>.  </a:t>
            </a:r>
          </a:p>
          <a:p>
            <a:pPr lvl="0"/>
            <a:r>
              <a:rPr lang="en-US" sz="2400" dirty="0">
                <a:solidFill>
                  <a:srgbClr val="002060"/>
                </a:solidFill>
              </a:rPr>
              <a:t>Restoration of moral values ​​through yoga.  </a:t>
            </a:r>
          </a:p>
          <a:p>
            <a:pPr lvl="0"/>
            <a:r>
              <a:rPr lang="en-US" sz="2400" dirty="0">
                <a:solidFill>
                  <a:srgbClr val="002060"/>
                </a:solidFill>
              </a:rPr>
              <a:t>Role of yoga in the prevention of diseases. 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endParaRPr lang="en-US" sz="2400" dirty="0">
              <a:solidFill>
                <a:srgbClr val="002060"/>
              </a:solidFill>
            </a:endParaRPr>
          </a:p>
          <a:p>
            <a:pPr lvl="0"/>
            <a:r>
              <a:rPr lang="en-US" sz="2400" dirty="0">
                <a:solidFill>
                  <a:srgbClr val="002060"/>
                </a:solidFill>
              </a:rPr>
              <a:t>Exploring the usefulness of yoga in various fields (education </a:t>
            </a:r>
            <a:r>
              <a:rPr lang="en-US" sz="2400" dirty="0" smtClean="0">
                <a:solidFill>
                  <a:srgbClr val="002060"/>
                </a:solidFill>
              </a:rPr>
              <a:t>, management, health and alternative medicine)</a:t>
            </a:r>
            <a:r>
              <a:rPr lang="en-US" sz="2400" dirty="0">
                <a:solidFill>
                  <a:srgbClr val="002060"/>
                </a:solidFill>
              </a:rPr>
              <a:t> </a:t>
            </a:r>
            <a:r>
              <a:rPr lang="en-US" sz="2400" dirty="0" smtClean="0">
                <a:solidFill>
                  <a:srgbClr val="002060"/>
                </a:solidFill>
              </a:rPr>
              <a:t>etc. </a:t>
            </a:r>
            <a:endParaRPr lang="en-US" sz="2400" dirty="0">
              <a:solidFill>
                <a:srgbClr val="002060"/>
              </a:solidFill>
            </a:endParaRPr>
          </a:p>
          <a:p>
            <a:pPr lvl="0"/>
            <a:r>
              <a:rPr lang="en-US" sz="2400" dirty="0" smtClean="0">
                <a:solidFill>
                  <a:srgbClr val="002060"/>
                </a:solidFill>
              </a:rPr>
              <a:t>To </a:t>
            </a:r>
            <a:r>
              <a:rPr lang="en-US" sz="2400" dirty="0">
                <a:solidFill>
                  <a:srgbClr val="002060"/>
                </a:solidFill>
              </a:rPr>
              <a:t>create a scientific approach to yoga therapy. </a:t>
            </a:r>
          </a:p>
          <a:p>
            <a:pPr lvl="0"/>
            <a:r>
              <a:rPr lang="en-US" sz="2400" dirty="0" smtClean="0">
                <a:solidFill>
                  <a:srgbClr val="002060"/>
                </a:solidFill>
              </a:rPr>
              <a:t>To </a:t>
            </a:r>
            <a:r>
              <a:rPr lang="en-US" sz="2400" dirty="0">
                <a:solidFill>
                  <a:srgbClr val="002060"/>
                </a:solidFill>
              </a:rPr>
              <a:t>inform </a:t>
            </a:r>
            <a:r>
              <a:rPr lang="en-US" sz="2400" dirty="0" smtClean="0">
                <a:solidFill>
                  <a:srgbClr val="002060"/>
                </a:solidFill>
              </a:rPr>
              <a:t>the </a:t>
            </a:r>
            <a:r>
              <a:rPr lang="en-US" sz="2400" dirty="0">
                <a:solidFill>
                  <a:srgbClr val="002060"/>
                </a:solidFill>
              </a:rPr>
              <a:t>benefit </a:t>
            </a:r>
            <a:r>
              <a:rPr lang="en-US" sz="2400" dirty="0" smtClean="0">
                <a:solidFill>
                  <a:srgbClr val="002060"/>
                </a:solidFill>
              </a:rPr>
              <a:t>of alternative medicine to the society .</a:t>
            </a:r>
          </a:p>
          <a:p>
            <a:pPr lvl="0"/>
            <a:r>
              <a:rPr lang="en-US" sz="2400" dirty="0" smtClean="0">
                <a:solidFill>
                  <a:srgbClr val="002060"/>
                </a:solidFill>
              </a:rPr>
              <a:t>To </a:t>
            </a:r>
            <a:r>
              <a:rPr lang="en-US" sz="2400" dirty="0">
                <a:solidFill>
                  <a:srgbClr val="002060"/>
                </a:solidFill>
              </a:rPr>
              <a:t>develop a hospital of Yoga and Naturopathy in </a:t>
            </a:r>
            <a:r>
              <a:rPr lang="en-US" sz="2400" dirty="0" smtClean="0">
                <a:solidFill>
                  <a:srgbClr val="002060"/>
                </a:solidFill>
              </a:rPr>
              <a:t>University campus.</a:t>
            </a:r>
            <a:endParaRPr lang="en-US" sz="2400" dirty="0">
              <a:solidFill>
                <a:srgbClr val="002060"/>
              </a:solidFill>
            </a:endParaRPr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Objectives </a:t>
            </a:r>
            <a:r>
              <a:rPr lang="en-US" dirty="0"/>
              <a:t>of the Department: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11891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sz="2200" dirty="0" smtClean="0">
                <a:solidFill>
                  <a:srgbClr val="FF0000"/>
                </a:solidFill>
              </a:rPr>
              <a:t>1.   Post Graduate Course </a:t>
            </a:r>
            <a:r>
              <a:rPr lang="en-US" sz="2200" dirty="0" smtClean="0">
                <a:solidFill>
                  <a:srgbClr val="002060"/>
                </a:solidFill>
              </a:rPr>
              <a:t>(Master in Yoga Studies &amp;Therapy Management) Duration 2 Years </a:t>
            </a:r>
          </a:p>
          <a:p>
            <a:pPr marL="514350" indent="-514350">
              <a:buNone/>
            </a:pPr>
            <a:r>
              <a:rPr lang="en-US" sz="2200" dirty="0" smtClean="0">
                <a:solidFill>
                  <a:srgbClr val="002060"/>
                </a:solidFill>
              </a:rPr>
              <a:t>      Qualification - Graduation + One Year Regular Diploma or Certificate Course</a:t>
            </a:r>
          </a:p>
          <a:p>
            <a:pPr marL="514350" indent="-514350">
              <a:buNone/>
            </a:pPr>
            <a:endParaRPr lang="en-US" sz="2200" dirty="0" smtClean="0">
              <a:solidFill>
                <a:srgbClr val="002060"/>
              </a:solidFill>
            </a:endParaRPr>
          </a:p>
          <a:p>
            <a:pPr marL="514350" indent="-514350">
              <a:buNone/>
            </a:pPr>
            <a:r>
              <a:rPr lang="en-US" sz="2200" dirty="0" smtClean="0">
                <a:solidFill>
                  <a:srgbClr val="FF0000"/>
                </a:solidFill>
              </a:rPr>
              <a:t>2.   Post </a:t>
            </a:r>
            <a:r>
              <a:rPr lang="en-US" sz="2200" dirty="0">
                <a:solidFill>
                  <a:srgbClr val="FF0000"/>
                </a:solidFill>
              </a:rPr>
              <a:t>Graduate Diploma </a:t>
            </a:r>
            <a:r>
              <a:rPr lang="en-US" sz="2200" dirty="0">
                <a:solidFill>
                  <a:srgbClr val="002060"/>
                </a:solidFill>
              </a:rPr>
              <a:t>(Yoga Education and Human Science) Duration 1 </a:t>
            </a:r>
            <a:r>
              <a:rPr lang="en-US" sz="2200" dirty="0" smtClean="0">
                <a:solidFill>
                  <a:srgbClr val="002060"/>
                </a:solidFill>
              </a:rPr>
              <a:t>year</a:t>
            </a:r>
          </a:p>
          <a:p>
            <a:pPr marL="514350" indent="-514350">
              <a:buNone/>
            </a:pPr>
            <a:r>
              <a:rPr lang="en-US" sz="2200" dirty="0" smtClean="0">
                <a:solidFill>
                  <a:srgbClr val="002060"/>
                </a:solidFill>
              </a:rPr>
              <a:t>      Qualification –Graduation</a:t>
            </a:r>
          </a:p>
          <a:p>
            <a:pPr marL="514350" indent="-514350">
              <a:buNone/>
            </a:pPr>
            <a:endParaRPr lang="en-US" sz="2200" dirty="0" smtClean="0">
              <a:solidFill>
                <a:srgbClr val="002060"/>
              </a:solidFill>
            </a:endParaRPr>
          </a:p>
          <a:p>
            <a:pPr marL="514350" indent="-514350">
              <a:buNone/>
            </a:pPr>
            <a:r>
              <a:rPr lang="en-US" sz="2200" dirty="0" smtClean="0">
                <a:solidFill>
                  <a:srgbClr val="FF0000"/>
                </a:solidFill>
              </a:rPr>
              <a:t>3.   Graduation </a:t>
            </a:r>
            <a:r>
              <a:rPr lang="en-US" sz="2200" dirty="0" smtClean="0">
                <a:solidFill>
                  <a:srgbClr val="002060"/>
                </a:solidFill>
              </a:rPr>
              <a:t>(Yoga and Naturopathy): Duration 3 years, </a:t>
            </a:r>
          </a:p>
          <a:p>
            <a:pPr marL="514350" indent="-514350">
              <a:buNone/>
            </a:pPr>
            <a:r>
              <a:rPr lang="en-US" sz="2200" dirty="0" smtClean="0">
                <a:solidFill>
                  <a:srgbClr val="002060"/>
                </a:solidFill>
              </a:rPr>
              <a:t>      Qualification -10+2 </a:t>
            </a:r>
          </a:p>
          <a:p>
            <a:pPr marL="514350" indent="-514350">
              <a:buAutoNum type="arabicPeriod"/>
            </a:pPr>
            <a:endParaRPr lang="en-US" sz="2200" dirty="0" smtClean="0">
              <a:solidFill>
                <a:srgbClr val="002060"/>
              </a:solidFill>
            </a:endParaRPr>
          </a:p>
          <a:p>
            <a:pPr marL="514350" indent="-514350">
              <a:buNone/>
            </a:pPr>
            <a:r>
              <a:rPr lang="en-US" sz="2200" dirty="0" smtClean="0">
                <a:solidFill>
                  <a:srgbClr val="FF0000"/>
                </a:solidFill>
              </a:rPr>
              <a:t>4.   Yoga </a:t>
            </a:r>
            <a:r>
              <a:rPr lang="en-US" sz="2200" dirty="0">
                <a:solidFill>
                  <a:srgbClr val="FF0000"/>
                </a:solidFill>
              </a:rPr>
              <a:t>Instructor </a:t>
            </a:r>
            <a:r>
              <a:rPr lang="en-US" sz="2200" dirty="0" smtClean="0">
                <a:solidFill>
                  <a:srgbClr val="FF0000"/>
                </a:solidFill>
              </a:rPr>
              <a:t>Certificate Course </a:t>
            </a:r>
            <a:r>
              <a:rPr lang="en-US" sz="2200" dirty="0" smtClean="0">
                <a:solidFill>
                  <a:srgbClr val="002060"/>
                </a:solidFill>
              </a:rPr>
              <a:t>Duration: </a:t>
            </a:r>
            <a:r>
              <a:rPr lang="en-US" sz="2200" dirty="0">
                <a:solidFill>
                  <a:srgbClr val="002060"/>
                </a:solidFill>
              </a:rPr>
              <a:t>3 Months Qualification </a:t>
            </a:r>
            <a:r>
              <a:rPr lang="en-US" sz="2200" dirty="0" smtClean="0">
                <a:solidFill>
                  <a:srgbClr val="002060"/>
                </a:solidFill>
              </a:rPr>
              <a:t>-10+2 </a:t>
            </a:r>
            <a:r>
              <a:rPr lang="en-US" sz="2200" dirty="0">
                <a:solidFill>
                  <a:srgbClr val="002060"/>
                </a:solidFill>
              </a:rPr>
              <a:t>Passed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Courses offered by the </a:t>
            </a:r>
            <a:r>
              <a:rPr lang="en-US" dirty="0">
                <a:solidFill>
                  <a:srgbClr val="FF0000"/>
                </a:solidFill>
              </a:rPr>
              <a:t>Department: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229600" cy="4483291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>
                <a:solidFill>
                  <a:srgbClr val="002060"/>
                </a:solidFill>
              </a:rPr>
              <a:t>In the form of innovative research. </a:t>
            </a:r>
          </a:p>
          <a:p>
            <a:pPr lvl="0"/>
            <a:endParaRPr lang="en-US" dirty="0">
              <a:solidFill>
                <a:srgbClr val="002060"/>
              </a:solidFill>
            </a:endParaRPr>
          </a:p>
          <a:p>
            <a:pPr lvl="0"/>
            <a:r>
              <a:rPr lang="en-US" dirty="0">
                <a:solidFill>
                  <a:srgbClr val="002060"/>
                </a:solidFill>
              </a:rPr>
              <a:t>In the management of stress-borne diseases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</a:p>
          <a:p>
            <a:pPr lvl="0"/>
            <a:endParaRPr lang="en-US" dirty="0">
              <a:solidFill>
                <a:srgbClr val="002060"/>
              </a:solidFill>
            </a:endParaRPr>
          </a:p>
          <a:p>
            <a:pPr lvl="0"/>
            <a:r>
              <a:rPr lang="en-US" dirty="0" smtClean="0">
                <a:solidFill>
                  <a:srgbClr val="002060"/>
                </a:solidFill>
              </a:rPr>
              <a:t>As a source of </a:t>
            </a:r>
            <a:r>
              <a:rPr lang="en-US" dirty="0">
                <a:solidFill>
                  <a:srgbClr val="002060"/>
                </a:solidFill>
              </a:rPr>
              <a:t>employment and livelihood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</a:p>
          <a:p>
            <a:pPr lvl="0"/>
            <a:endParaRPr lang="en-US" dirty="0">
              <a:solidFill>
                <a:srgbClr val="002060"/>
              </a:solidFill>
            </a:endParaRPr>
          </a:p>
          <a:p>
            <a:pPr lvl="0"/>
            <a:r>
              <a:rPr lang="en-US" dirty="0">
                <a:solidFill>
                  <a:srgbClr val="002060"/>
                </a:solidFill>
              </a:rPr>
              <a:t> In the preservation </a:t>
            </a:r>
            <a:r>
              <a:rPr lang="en-US" dirty="0" smtClean="0">
                <a:solidFill>
                  <a:srgbClr val="002060"/>
                </a:solidFill>
              </a:rPr>
              <a:t>of rich Indian culture</a:t>
            </a:r>
            <a:r>
              <a:rPr lang="en-US" dirty="0">
                <a:solidFill>
                  <a:srgbClr val="002060"/>
                </a:solidFill>
              </a:rPr>
              <a:t>. </a:t>
            </a:r>
            <a:endParaRPr lang="en-US" dirty="0" smtClean="0">
              <a:solidFill>
                <a:srgbClr val="002060"/>
              </a:solidFill>
            </a:endParaRPr>
          </a:p>
          <a:p>
            <a:pPr lvl="0"/>
            <a:endParaRPr lang="en-US" dirty="0">
              <a:solidFill>
                <a:srgbClr val="002060"/>
              </a:solidFill>
            </a:endParaRPr>
          </a:p>
          <a:p>
            <a:pPr lvl="0"/>
            <a:r>
              <a:rPr lang="en-US" dirty="0">
                <a:solidFill>
                  <a:srgbClr val="002060"/>
                </a:solidFill>
              </a:rPr>
              <a:t>Helpful in the welfare of individual, society and nation.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accent2"/>
                </a:solidFill>
              </a:rPr>
              <a:t>UTILITY OF THE COURSE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983163"/>
          </a:xfrm>
        </p:spPr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1   </a:t>
            </a:r>
            <a:r>
              <a:rPr lang="en-US" sz="2400" dirty="0" smtClean="0">
                <a:solidFill>
                  <a:schemeClr val="accent2"/>
                </a:solidFill>
              </a:rPr>
              <a:t>"Award </a:t>
            </a:r>
            <a:r>
              <a:rPr lang="en-US" sz="2400" dirty="0">
                <a:solidFill>
                  <a:schemeClr val="accent2"/>
                </a:solidFill>
              </a:rPr>
              <a:t>of Champion of Champion" </a:t>
            </a:r>
            <a:r>
              <a:rPr lang="en-US" sz="2400" dirty="0">
                <a:solidFill>
                  <a:srgbClr val="002060"/>
                </a:solidFill>
              </a:rPr>
              <a:t>in National and International Himalayan Yoga Olympic Competition in December 2005, </a:t>
            </a:r>
            <a:r>
              <a:rPr lang="en-US" sz="2400" dirty="0" smtClean="0">
                <a:solidFill>
                  <a:srgbClr val="002060"/>
                </a:solidFill>
              </a:rPr>
              <a:t>Bangalore.</a:t>
            </a:r>
          </a:p>
          <a:p>
            <a:pPr marL="514350" indent="-514350" algn="just"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2 </a:t>
            </a:r>
            <a:r>
              <a:rPr lang="en-US" sz="2400" dirty="0">
                <a:solidFill>
                  <a:srgbClr val="002060"/>
                </a:solidFill>
              </a:rPr>
              <a:t>Successfully conducting graduate courses for (Naturopathy and Yogic Science) from the session </a:t>
            </a:r>
            <a:r>
              <a:rPr lang="en-US" sz="2400" dirty="0" smtClean="0">
                <a:solidFill>
                  <a:srgbClr val="002060"/>
                </a:solidFill>
              </a:rPr>
              <a:t>2005-2006.</a:t>
            </a:r>
          </a:p>
          <a:p>
            <a:pPr marL="514350" indent="-514350" algn="just"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3 </a:t>
            </a:r>
            <a:r>
              <a:rPr lang="en-US" sz="2400" dirty="0">
                <a:solidFill>
                  <a:srgbClr val="002060"/>
                </a:solidFill>
              </a:rPr>
              <a:t>(</a:t>
            </a:r>
            <a:r>
              <a:rPr lang="en-US" sz="2400" dirty="0" err="1">
                <a:solidFill>
                  <a:srgbClr val="002060"/>
                </a:solidFill>
              </a:rPr>
              <a:t>i</a:t>
            </a:r>
            <a:r>
              <a:rPr lang="en-US" sz="2400" dirty="0">
                <a:solidFill>
                  <a:srgbClr val="002060"/>
                </a:solidFill>
              </a:rPr>
              <a:t>) Participation of students and teachers in the </a:t>
            </a:r>
            <a:r>
              <a:rPr lang="en-US" sz="2400" dirty="0" smtClean="0">
                <a:solidFill>
                  <a:srgbClr val="002060"/>
                </a:solidFill>
              </a:rPr>
              <a:t>    5th </a:t>
            </a:r>
            <a:r>
              <a:rPr lang="en-US" sz="2400" dirty="0">
                <a:solidFill>
                  <a:srgbClr val="002060"/>
                </a:solidFill>
              </a:rPr>
              <a:t>International Yoga Conference, Bangalore in December 1999.</a:t>
            </a:r>
          </a:p>
          <a:p>
            <a:pPr algn="just"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      </a:t>
            </a:r>
            <a:r>
              <a:rPr lang="en-US" sz="2400" dirty="0">
                <a:solidFill>
                  <a:srgbClr val="002060"/>
                </a:solidFill>
              </a:rPr>
              <a:t>(ii) Participation of students and teachers in the </a:t>
            </a:r>
            <a:r>
              <a:rPr lang="en-US" sz="2400" dirty="0" smtClean="0">
                <a:solidFill>
                  <a:srgbClr val="002060"/>
                </a:solidFill>
              </a:rPr>
              <a:t>     7th </a:t>
            </a:r>
            <a:r>
              <a:rPr lang="en-US" sz="2400" dirty="0">
                <a:solidFill>
                  <a:srgbClr val="002060"/>
                </a:solidFill>
              </a:rPr>
              <a:t>International Yoga </a:t>
            </a:r>
            <a:r>
              <a:rPr lang="en-US" sz="2400" dirty="0" smtClean="0">
                <a:solidFill>
                  <a:srgbClr val="002060"/>
                </a:solidFill>
              </a:rPr>
              <a:t>Conference, Bangalore </a:t>
            </a:r>
            <a:r>
              <a:rPr lang="en-US" sz="2400" dirty="0">
                <a:solidFill>
                  <a:srgbClr val="002060"/>
                </a:solidFill>
              </a:rPr>
              <a:t>in December 2001.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b="1" dirty="0" smtClean="0">
                <a:solidFill>
                  <a:schemeClr val="accent2"/>
                </a:solidFill>
              </a:rPr>
              <a:t>Achievements </a:t>
            </a:r>
            <a:r>
              <a:rPr lang="en-US" sz="3600" b="1" dirty="0">
                <a:solidFill>
                  <a:schemeClr val="accent2"/>
                </a:solidFill>
              </a:rPr>
              <a:t>of the </a:t>
            </a:r>
            <a:r>
              <a:rPr lang="en-US" sz="3600" b="1" dirty="0" smtClean="0">
                <a:solidFill>
                  <a:schemeClr val="accent2"/>
                </a:solidFill>
              </a:rPr>
              <a:t>Department </a:t>
            </a:r>
            <a:r>
              <a:rPr lang="en-US" dirty="0">
                <a:solidFill>
                  <a:schemeClr val="accent2"/>
                </a:solidFill>
              </a:rPr>
              <a:t/>
            </a:r>
            <a:br>
              <a:rPr lang="en-US" dirty="0">
                <a:solidFill>
                  <a:schemeClr val="accent2"/>
                </a:solidFill>
              </a:rPr>
            </a:b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953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sz="2600" dirty="0" smtClean="0">
                <a:solidFill>
                  <a:srgbClr val="002060"/>
                </a:solidFill>
              </a:rPr>
              <a:t>   4.   Participation of students and teachers in the first         International Yoga Conference, Pali in December 2002.</a:t>
            </a:r>
          </a:p>
          <a:p>
            <a:pPr>
              <a:buNone/>
            </a:pPr>
            <a:endParaRPr lang="en-US" sz="2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600" dirty="0">
                <a:solidFill>
                  <a:srgbClr val="002060"/>
                </a:solidFill>
              </a:rPr>
              <a:t>	</a:t>
            </a:r>
            <a:r>
              <a:rPr lang="en-US" sz="2600" dirty="0" smtClean="0">
                <a:solidFill>
                  <a:srgbClr val="002060"/>
                </a:solidFill>
              </a:rPr>
              <a:t>5.   Participation of students and teachers in the 14th International Yoga Conference, Bangalore in December 2003.</a:t>
            </a:r>
          </a:p>
          <a:p>
            <a:pPr>
              <a:buNone/>
            </a:pPr>
            <a:endParaRPr lang="en-US" sz="2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600" dirty="0">
                <a:solidFill>
                  <a:srgbClr val="002060"/>
                </a:solidFill>
              </a:rPr>
              <a:t>	</a:t>
            </a:r>
            <a:r>
              <a:rPr lang="en-US" sz="2600" dirty="0" smtClean="0">
                <a:solidFill>
                  <a:srgbClr val="002060"/>
                </a:solidFill>
              </a:rPr>
              <a:t>6.   Participation of students and teachers in International Yoga Conference, Jaipur in December 2003.</a:t>
            </a:r>
          </a:p>
          <a:p>
            <a:pPr>
              <a:buNone/>
            </a:pPr>
            <a:endParaRPr lang="en-US" sz="2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600" dirty="0">
                <a:solidFill>
                  <a:srgbClr val="002060"/>
                </a:solidFill>
              </a:rPr>
              <a:t>	</a:t>
            </a:r>
            <a:r>
              <a:rPr lang="en-US" sz="2600" dirty="0" smtClean="0">
                <a:solidFill>
                  <a:srgbClr val="002060"/>
                </a:solidFill>
              </a:rPr>
              <a:t>7.   Participation of students and teachers in the 15th International Yoga Conference, Bangalore in December 2005.</a:t>
            </a:r>
          </a:p>
          <a:p>
            <a:pPr>
              <a:buNone/>
            </a:pPr>
            <a:r>
              <a:rPr lang="en-US" sz="2600" dirty="0"/>
              <a:t>	</a:t>
            </a:r>
            <a:endParaRPr lang="en-US" sz="26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2954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Achievements of the Department</a:t>
            </a:r>
            <a:endParaRPr lang="en-US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81328"/>
            <a:ext cx="8458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   8. 16</a:t>
            </a:r>
            <a:r>
              <a:rPr lang="en-US" sz="2400" baseline="30000" dirty="0" smtClean="0">
                <a:solidFill>
                  <a:srgbClr val="002060"/>
                </a:solidFill>
              </a:rPr>
              <a:t>th</a:t>
            </a:r>
            <a:r>
              <a:rPr lang="en-US" sz="2400" dirty="0" smtClean="0">
                <a:solidFill>
                  <a:srgbClr val="002060"/>
                </a:solidFill>
              </a:rPr>
              <a:t> International Yoga Conference, Calcutta in December 2006.</a:t>
            </a:r>
          </a:p>
          <a:p>
            <a:pPr algn="just"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	 9. Participation and communication of students and teachers at the 17th International Yoga Conference, Bangalore in December 2007. </a:t>
            </a:r>
          </a:p>
          <a:p>
            <a:pPr algn="just"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   10. 30 students clear national eligibility test(NET)-2017-2021</a:t>
            </a:r>
          </a:p>
          <a:p>
            <a:pPr algn="just"/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2"/>
                </a:solidFill>
              </a:rPr>
              <a:t>Achievements of the Department </a:t>
            </a:r>
            <a:r>
              <a:rPr lang="en-US" b="1" dirty="0" smtClean="0">
                <a:solidFill>
                  <a:schemeClr val="accent2"/>
                </a:solidFill>
              </a:rPr>
              <a:t>– 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pPr lvl="0"/>
            <a:r>
              <a:rPr lang="en-US" sz="2400" dirty="0">
                <a:solidFill>
                  <a:srgbClr val="002060"/>
                </a:solidFill>
              </a:rPr>
              <a:t>To bring health benefits to the society through Yoga therapy camps organized by the students every year</a:t>
            </a:r>
            <a:r>
              <a:rPr lang="en-US" sz="2400" dirty="0" smtClean="0">
                <a:solidFill>
                  <a:srgbClr val="002060"/>
                </a:solidFill>
              </a:rPr>
              <a:t>.</a:t>
            </a:r>
            <a:endParaRPr lang="en-US" sz="2400" dirty="0">
              <a:solidFill>
                <a:srgbClr val="002060"/>
              </a:solidFill>
            </a:endParaRPr>
          </a:p>
          <a:p>
            <a:pPr lvl="0"/>
            <a:r>
              <a:rPr lang="en-US" sz="2400" dirty="0">
                <a:solidFill>
                  <a:srgbClr val="002060"/>
                </a:solidFill>
              </a:rPr>
              <a:t> To organize yoga camps every year by yoga instructors for university staff and </a:t>
            </a:r>
            <a:r>
              <a:rPr lang="en-US" sz="2400" dirty="0" smtClean="0">
                <a:solidFill>
                  <a:srgbClr val="002060"/>
                </a:solidFill>
              </a:rPr>
              <a:t>teachers</a:t>
            </a:r>
            <a:r>
              <a:rPr lang="en-US" sz="2400" dirty="0" smtClean="0">
                <a:solidFill>
                  <a:srgbClr val="002060"/>
                </a:solidFill>
              </a:rPr>
              <a:t>.</a:t>
            </a:r>
          </a:p>
          <a:p>
            <a:pPr lvl="0">
              <a:buNone/>
            </a:pPr>
            <a:endParaRPr lang="en-US" sz="2400" dirty="0">
              <a:solidFill>
                <a:srgbClr val="002060"/>
              </a:solidFill>
            </a:endParaRPr>
          </a:p>
          <a:p>
            <a:pPr lvl="0"/>
            <a:r>
              <a:rPr lang="en-US" sz="2400" dirty="0" smtClean="0">
                <a:solidFill>
                  <a:srgbClr val="002060"/>
                </a:solidFill>
              </a:rPr>
              <a:t>To </a:t>
            </a:r>
            <a:r>
              <a:rPr lang="en-US" sz="2400" dirty="0">
                <a:solidFill>
                  <a:srgbClr val="002060"/>
                </a:solidFill>
              </a:rPr>
              <a:t>provide basic knowledge of yoga to teachers in refresher courses and workshops</a:t>
            </a:r>
            <a:r>
              <a:rPr lang="en-US" sz="2400" dirty="0" smtClean="0">
                <a:solidFill>
                  <a:srgbClr val="002060"/>
                </a:solidFill>
              </a:rPr>
              <a:t>.</a:t>
            </a:r>
          </a:p>
          <a:p>
            <a:pPr lvl="0">
              <a:buNone/>
            </a:pPr>
            <a:endParaRPr lang="en-US" sz="2400" dirty="0">
              <a:solidFill>
                <a:srgbClr val="002060"/>
              </a:solidFill>
            </a:endParaRPr>
          </a:p>
          <a:p>
            <a:pPr lvl="0"/>
            <a:r>
              <a:rPr lang="en-US" sz="2400" dirty="0">
                <a:solidFill>
                  <a:srgbClr val="002060"/>
                </a:solidFill>
              </a:rPr>
              <a:t>Organizing stress management and yoga camps for Indian Army, Rajasthan Police </a:t>
            </a:r>
            <a:r>
              <a:rPr lang="en-US" sz="2400" dirty="0" smtClean="0">
                <a:solidFill>
                  <a:srgbClr val="002060"/>
                </a:solidFill>
              </a:rPr>
              <a:t>Department and criminals. </a:t>
            </a:r>
            <a:endParaRPr lang="en-US" sz="2400" dirty="0">
              <a:solidFill>
                <a:srgbClr val="002060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chemeClr val="accent2"/>
                </a:solidFill>
              </a:rPr>
              <a:t>Activities </a:t>
            </a:r>
            <a:r>
              <a:rPr lang="en-US" b="1" dirty="0">
                <a:solidFill>
                  <a:schemeClr val="accent2"/>
                </a:solidFill>
              </a:rPr>
              <a:t>of the Department</a:t>
            </a:r>
            <a:r>
              <a:rPr lang="en-US" dirty="0">
                <a:solidFill>
                  <a:schemeClr val="accent2"/>
                </a:solidFill>
              </a:rPr>
              <a:t/>
            </a:r>
            <a:br>
              <a:rPr lang="en-US" dirty="0">
                <a:solidFill>
                  <a:schemeClr val="accent2"/>
                </a:solidFill>
              </a:rPr>
            </a:b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210</TotalTime>
  <Words>632</Words>
  <Application>Microsoft Office PowerPoint</Application>
  <PresentationFormat>On-screen Show (4:3)</PresentationFormat>
  <Paragraphs>115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Slide 1</vt:lpstr>
      <vt:lpstr>VISION ESTABLISHMENT  OF  YOGA CENTER</vt:lpstr>
      <vt:lpstr> Objectives of the Department: </vt:lpstr>
      <vt:lpstr>Courses offered by the Department: </vt:lpstr>
      <vt:lpstr>UTILITY OF THE COURSE </vt:lpstr>
      <vt:lpstr>  Achievements of the Department  </vt:lpstr>
      <vt:lpstr>Achievements of the Department</vt:lpstr>
      <vt:lpstr>Achievements of the Department – </vt:lpstr>
      <vt:lpstr> Activities of the Department </vt:lpstr>
      <vt:lpstr> Activities of the Department </vt:lpstr>
      <vt:lpstr> Activities of the Department </vt:lpstr>
      <vt:lpstr>Future plans of the Department  </vt:lpstr>
      <vt:lpstr>Future plans of the Department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25</cp:revision>
  <dcterms:created xsi:type="dcterms:W3CDTF">2021-12-02T06:23:52Z</dcterms:created>
  <dcterms:modified xsi:type="dcterms:W3CDTF">2021-12-02T09:56:55Z</dcterms:modified>
</cp:coreProperties>
</file>